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Garamond"/>
      <p:regular r:id="rId14"/>
      <p:bold r:id="rId15"/>
      <p:italic r:id="rId16"/>
      <p:boldItalic r:id="rId17"/>
    </p:embeddedFont>
    <p:embeddedFont>
      <p:font typeface="Source Sans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8B7TxRrglVfTFTvwJrHQj5wM6I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ariah S"/>
  <p:cmAuthor clrIdx="1" id="1" initials="" lastIdx="2" name="Kristen Kelly"/>
  <p:cmAuthor clrIdx="2" id="2" initials="" lastIdx="1" name="Rachel Lai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ourceSansPro-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SourceSansPr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Garamond-bold.fntdata"/><Relationship Id="rId14" Type="http://schemas.openxmlformats.org/officeDocument/2006/relationships/font" Target="fonts/Garamond-regular.fntdata"/><Relationship Id="rId17" Type="http://schemas.openxmlformats.org/officeDocument/2006/relationships/font" Target="fonts/Garamond-boldItalic.fntdata"/><Relationship Id="rId16" Type="http://schemas.openxmlformats.org/officeDocument/2006/relationships/font" Target="fonts/Garamond-italic.fntdata"/><Relationship Id="rId5" Type="http://schemas.openxmlformats.org/officeDocument/2006/relationships/notesMaster" Target="notesMasters/notesMaster1.xml"/><Relationship Id="rId19" Type="http://schemas.openxmlformats.org/officeDocument/2006/relationships/font" Target="fonts/SourceSansPro-bold.fntdata"/><Relationship Id="rId6" Type="http://schemas.openxmlformats.org/officeDocument/2006/relationships/slide" Target="slides/slide1.xml"/><Relationship Id="rId18" Type="http://schemas.openxmlformats.org/officeDocument/2006/relationships/font" Target="fonts/SourceSansPro-regular.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1T06:30:45.887">
    <p:pos x="6000" y="0"/>
    <p:text>Matt, This website is great it has so many resources for teachers in one place! My current position is in my sped department at my school and I saw a lot of things we could utilize for our students!</p:text>
    <p:extLst>
      <p:ext uri="{C676402C-5697-4E1C-873F-D02D1690AC5C}">
        <p15:threadingInfo timeZoneBias="0"/>
      </p:ext>
      <p:ext uri="http://customooxmlschemas.google.com/">
        <go:slidesCustomData xmlns:go="http://customooxmlschemas.google.com/" commentPostId="AAAAH779rl0"/>
      </p:ext>
    </p:extLst>
  </p:cm>
  <p:cm authorId="1" idx="1" dt="2021-02-20T05:08:26.583">
    <p:pos x="816" y="1610"/>
    <p:text>Thank you for providing this website, as the Autistic students in my school are majority nonverbal and we're always using PECS to help communicate.</p:text>
    <p:extLst>
      <p:ext uri="{C676402C-5697-4E1C-873F-D02D1690AC5C}">
        <p15:threadingInfo timeZoneBias="0"/>
      </p:ext>
      <p:ext uri="http://customooxmlschemas.google.com/">
        <go:slidesCustomData xmlns:go="http://customooxmlschemas.google.com/" commentPostId="AAAAH2mN8o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1-02-20T05:07:13.144">
    <p:pos x="816" y="1610"/>
    <p:text>Storyline Online is such a great resource! I play this in our Autism Support Classroom and the students enjoy it.</p:text>
    <p:extLst>
      <p:ext uri="{C676402C-5697-4E1C-873F-D02D1690AC5C}">
        <p15:threadingInfo timeZoneBias="0"/>
      </p:ext>
      <p:ext uri="http://customooxmlschemas.google.com/">
        <go:slidesCustomData xmlns:go="http://customooxmlschemas.google.com/" commentPostId="AAAAH2mN8oA"/>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1-02-21T02:41:57.563">
    <p:pos x="6000" y="0"/>
    <p:text>Hey Matt, 
I enjoyed reviewing your I.D.E.A. project. I especially found this slide/part you shared, including the apps, that can be used to support special educations students. I think this is an important topic and an interest of mine. With most students transitioning to online learning, it is important to know how to best support special educations students within an online setting. The article you provided, is a great resource to specifically support students in STEM education. The statistic of only 5% of students with disabilities entering the STEM workplace was very informative.  You provided quite a lengthy and diverse share of apps to support students in this area. I liked the Text Compactor and Scratch app you shared! I'll have to look into these for my students Thanks for sharing ~Rachel Laing</p:text>
    <p:extLst>
      <p:ext uri="{C676402C-5697-4E1C-873F-D02D1690AC5C}">
        <p15:threadingInfo timeZoneBias="0"/>
      </p:ext>
      <p:ext uri="http://customooxmlschemas.google.com/">
        <go:slidesCustomData xmlns:go="http://customooxmlschemas.google.com/" commentPostId="AAAAH4KPRq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grpSp>
        <p:nvGrpSpPr>
          <p:cNvPr id="21" name="Google Shape;21;p10"/>
          <p:cNvGrpSpPr/>
          <p:nvPr/>
        </p:nvGrpSpPr>
        <p:grpSpPr>
          <a:xfrm>
            <a:off x="-16934" y="0"/>
            <a:ext cx="12231160" cy="6856214"/>
            <a:chOff x="-16934" y="0"/>
            <a:chExt cx="12231160" cy="6856214"/>
          </a:xfrm>
        </p:grpSpPr>
        <p:pic>
          <p:nvPicPr>
            <p:cNvPr descr="HD-PanelTitleR1.png" id="22" name="Google Shape;22;p1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3" name="Google Shape;23;p10"/>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4" name="Google Shape;24;p10"/>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5" name="Google Shape;25;p10"/>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6" name="Google Shape;26;p10"/>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8" name="Google Shape;28;p10"/>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0"/>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0"/>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10"/>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19"/>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92" name="Google Shape;92;p19"/>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93" name="Google Shape;93;p1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20"/>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9" name="Google Shape;99;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20"/>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21"/>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6" name="Google Shape;106;p21"/>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7" name="Google Shape;107;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1"/>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11" name="Google Shape;111;p21"/>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12" name="Google Shape;112;p21"/>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22"/>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2"/>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6" name="Google Shape;116;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23"/>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3"/>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2" name="Google Shape;122;p23"/>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3" name="Google Shape;123;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27" name="Google Shape;127;p23"/>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28" name="Google Shape;128;p23"/>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24"/>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4"/>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2" name="Google Shape;132;p24"/>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3" name="Google Shape;133;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24"/>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2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5"/>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0" name="Google Shape;140;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2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26"/>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6"/>
          <p:cNvSpPr txBox="1"/>
          <p:nvPr>
            <p:ph idx="1" type="body"/>
          </p:nvPr>
        </p:nvSpPr>
        <p:spPr>
          <a:xfrm rot="5400000">
            <a:off x="2565043" y="-287513"/>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7" name="Google Shape;147;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0" name="Google Shape;150;p26"/>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cxnSp>
        <p:nvCxnSpPr>
          <p:cNvPr id="33" name="Google Shape;33;p1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1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6" name="Google Shape;36;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2"/>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42" name="Google Shape;42;p12"/>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3" name="Google Shape;43;p12"/>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44" name="Google Shape;44;p12"/>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5" name="Google Shape;45;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8" name="Google Shape;48;p1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3"/>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52" name="Google Shape;52;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13"/>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cxnSp>
        <p:nvCxnSpPr>
          <p:cNvPr id="57" name="Google Shape;57;p1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58" name="Google Shape;58;p1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0" name="Google Shape;60;p14"/>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1" name="Google Shape;61;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1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17"/>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7" name="Google Shape;77;p17"/>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8" name="Google Shape;78;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17"/>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18"/>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85" name="Google Shape;85;p18"/>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6" name="Google Shape;86;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2.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9"/>
          <p:cNvGrpSpPr/>
          <p:nvPr/>
        </p:nvGrpSpPr>
        <p:grpSpPr>
          <a:xfrm>
            <a:off x="-15736" y="0"/>
            <a:ext cx="12229962" cy="6856214"/>
            <a:chOff x="-15736" y="0"/>
            <a:chExt cx="12229962" cy="6856214"/>
          </a:xfrm>
        </p:grpSpPr>
        <p:pic>
          <p:nvPicPr>
            <p:cNvPr descr="HD-PanelContent.png" id="11" name="Google Shape;11;p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 name="Google Shape;12;p9"/>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13" name="Google Shape;13;p9"/>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4" name="Google Shape;14;p9"/>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5" name="Google Shape;15;p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 name="Google Shape;16;p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8" name="Google Shape;18;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9" name="Google Shape;19;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jp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hyperlink" Target="https://do2learn.com/" TargetMode="External"/><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hyperlink" Target="https://www.storylineonline.net/books/fast-words-fly/" TargetMode="External"/><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hyperlink" Target="https://www.readingrockets.org/blogs/aiming-access/16-apps-websites-including-students-disabilities-stem-education" TargetMode="Externa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5400"/>
              <a:buFont typeface="Garamond"/>
              <a:buNone/>
            </a:pPr>
            <a:r>
              <a:rPr lang="en-US"/>
              <a:t>IDEA Project </a:t>
            </a:r>
            <a:endParaRPr/>
          </a:p>
        </p:txBody>
      </p:sp>
      <p:sp>
        <p:nvSpPr>
          <p:cNvPr id="156" name="Google Shape;156;p1"/>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415"/>
              <a:buNone/>
            </a:pPr>
            <a:r>
              <a:rPr lang="en-US"/>
              <a:t>Matt Okeefe</a:t>
            </a:r>
            <a:endParaRPr/>
          </a:p>
        </p:txBody>
      </p:sp>
      <p:pic>
        <p:nvPicPr>
          <p:cNvPr id="157" name="Google Shape;157;p1"/>
          <p:cNvPicPr preferRelativeResize="0"/>
          <p:nvPr/>
        </p:nvPicPr>
        <p:blipFill rotWithShape="1">
          <a:blip r:embed="rId3">
            <a:alphaModFix/>
          </a:blip>
          <a:srcRect b="0" l="0" r="0" t="0"/>
          <a:stretch/>
        </p:blipFill>
        <p:spPr>
          <a:xfrm>
            <a:off x="11058144" y="6233496"/>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Percentage of Disabilities by Race </a:t>
            </a:r>
            <a:endParaRPr/>
          </a:p>
        </p:txBody>
      </p:sp>
      <p:sp>
        <p:nvSpPr>
          <p:cNvPr id="163" name="Google Shape;163;p4"/>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3220"/>
              <a:buNone/>
            </a:pPr>
            <a:r>
              <a:rPr lang="en-US"/>
              <a:t>Percentage distribution of students with disabilities </a:t>
            </a:r>
            <a:endParaRPr/>
          </a:p>
        </p:txBody>
      </p:sp>
      <p:pic>
        <p:nvPicPr>
          <p:cNvPr id="164" name="Google Shape;164;p4"/>
          <p:cNvPicPr preferRelativeResize="0"/>
          <p:nvPr>
            <p:ph idx="2" type="body"/>
          </p:nvPr>
        </p:nvPicPr>
        <p:blipFill rotWithShape="1">
          <a:blip r:embed="rId3">
            <a:alphaModFix/>
          </a:blip>
          <a:srcRect b="0" l="0" r="0" t="0"/>
          <a:stretch/>
        </p:blipFill>
        <p:spPr>
          <a:xfrm>
            <a:off x="1295400" y="3422981"/>
            <a:ext cx="4718050" cy="2272638"/>
          </a:xfrm>
          <a:prstGeom prst="rect">
            <a:avLst/>
          </a:prstGeom>
          <a:noFill/>
          <a:ln>
            <a:noFill/>
          </a:ln>
        </p:spPr>
      </p:pic>
      <p:sp>
        <p:nvSpPr>
          <p:cNvPr id="165" name="Google Shape;165;p4"/>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3220"/>
              <a:buNone/>
            </a:pPr>
            <a:r>
              <a:rPr lang="en-US"/>
              <a:t>Percentage of students with disabilities by race/ ethnicity </a:t>
            </a:r>
            <a:endParaRPr/>
          </a:p>
        </p:txBody>
      </p:sp>
      <p:pic>
        <p:nvPicPr>
          <p:cNvPr id="166" name="Google Shape;166;p4"/>
          <p:cNvPicPr preferRelativeResize="0"/>
          <p:nvPr>
            <p:ph idx="4" type="body"/>
          </p:nvPr>
        </p:nvPicPr>
        <p:blipFill rotWithShape="1">
          <a:blip r:embed="rId4">
            <a:alphaModFix/>
          </a:blip>
          <a:srcRect b="0" l="0" r="0" t="0"/>
          <a:stretch/>
        </p:blipFill>
        <p:spPr>
          <a:xfrm>
            <a:off x="6180138" y="3460350"/>
            <a:ext cx="4718050" cy="2197900"/>
          </a:xfrm>
          <a:prstGeom prst="rect">
            <a:avLst/>
          </a:prstGeom>
          <a:noFill/>
          <a:ln>
            <a:noFill/>
          </a:ln>
        </p:spPr>
      </p:pic>
      <p:pic>
        <p:nvPicPr>
          <p:cNvPr id="167" name="Google Shape;167;p4"/>
          <p:cNvPicPr preferRelativeResize="0"/>
          <p:nvPr/>
        </p:nvPicPr>
        <p:blipFill rotWithShape="1">
          <a:blip r:embed="rId5">
            <a:alphaModFix/>
          </a:blip>
          <a:srcRect b="0" l="0" r="0" t="0"/>
          <a:stretch/>
        </p:blipFill>
        <p:spPr>
          <a:xfrm>
            <a:off x="9520362" y="756577"/>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Services </a:t>
            </a:r>
            <a:endParaRPr/>
          </a:p>
        </p:txBody>
      </p:sp>
      <p:sp>
        <p:nvSpPr>
          <p:cNvPr id="173" name="Google Shape;173;p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lnSpcReduction="10000"/>
          </a:bodyPr>
          <a:lstStyle/>
          <a:p>
            <a:pPr indent="-285750" lvl="0" marL="285750" rtl="0" algn="l">
              <a:spcBef>
                <a:spcPts val="0"/>
              </a:spcBef>
              <a:spcAft>
                <a:spcPts val="0"/>
              </a:spcAft>
              <a:buSzPts val="2760"/>
              <a:buChar char="•"/>
            </a:pPr>
            <a:r>
              <a:rPr lang="en-US"/>
              <a:t>IDEA – Special Education law of the nation – It protects individuals with disabilities </a:t>
            </a:r>
            <a:endParaRPr/>
          </a:p>
          <a:p>
            <a:pPr indent="-285750" lvl="0" marL="285750" rtl="0" algn="l">
              <a:spcBef>
                <a:spcPts val="1080"/>
              </a:spcBef>
              <a:spcAft>
                <a:spcPts val="0"/>
              </a:spcAft>
              <a:buSzPts val="2760"/>
              <a:buChar char="•"/>
            </a:pPr>
            <a:r>
              <a:rPr lang="en-US"/>
              <a:t>Schools Must find and evaluate students that have a disability at no cost to the family </a:t>
            </a:r>
            <a:endParaRPr/>
          </a:p>
          <a:p>
            <a:pPr indent="-285750" lvl="0" marL="285750" rtl="0" algn="l">
              <a:spcBef>
                <a:spcPts val="1080"/>
              </a:spcBef>
              <a:spcAft>
                <a:spcPts val="0"/>
              </a:spcAft>
              <a:buSzPts val="2760"/>
              <a:buChar char="•"/>
            </a:pPr>
            <a:r>
              <a:rPr lang="en-US"/>
              <a:t>Schools must provide services for any student that is deemed special needs or has a disability that falls under one of the 13 categories </a:t>
            </a:r>
            <a:endParaRPr/>
          </a:p>
          <a:p>
            <a:pPr indent="-285750" lvl="0" marL="285750" rtl="0" algn="l">
              <a:spcBef>
                <a:spcPts val="1080"/>
              </a:spcBef>
              <a:spcAft>
                <a:spcPts val="0"/>
              </a:spcAft>
              <a:buSzPts val="2760"/>
              <a:buChar char="•"/>
            </a:pPr>
            <a:r>
              <a:rPr lang="en-US"/>
              <a:t>If a school can not provide adequate services, the school district must pay for that student to have proper services elsewhere </a:t>
            </a:r>
            <a:endParaRPr/>
          </a:p>
          <a:p>
            <a:pPr indent="-110490" lvl="0" marL="285750" rtl="0" algn="l">
              <a:spcBef>
                <a:spcPts val="1080"/>
              </a:spcBef>
              <a:spcAft>
                <a:spcPts val="0"/>
              </a:spcAft>
              <a:buSzPts val="2760"/>
              <a:buNone/>
            </a:pPr>
            <a:r>
              <a:t/>
            </a:r>
            <a:endParaRPr/>
          </a:p>
        </p:txBody>
      </p:sp>
      <p:pic>
        <p:nvPicPr>
          <p:cNvPr id="174" name="Google Shape;174;p5"/>
          <p:cNvPicPr preferRelativeResize="0"/>
          <p:nvPr/>
        </p:nvPicPr>
        <p:blipFill rotWithShape="1">
          <a:blip r:embed="rId3">
            <a:alphaModFix/>
          </a:blip>
          <a:srcRect b="0" l="0" r="0" t="0"/>
          <a:stretch/>
        </p:blipFill>
        <p:spPr>
          <a:xfrm>
            <a:off x="1465691" y="1136374"/>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
          <p:cNvSpPr/>
          <p:nvPr/>
        </p:nvSpPr>
        <p:spPr>
          <a:xfrm>
            <a:off x="0" y="0"/>
            <a:ext cx="12188952"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grpSp>
        <p:nvGrpSpPr>
          <p:cNvPr id="180" name="Google Shape;180;p2"/>
          <p:cNvGrpSpPr/>
          <p:nvPr/>
        </p:nvGrpSpPr>
        <p:grpSpPr>
          <a:xfrm>
            <a:off x="-15736" y="0"/>
            <a:ext cx="12229962" cy="6856214"/>
            <a:chOff x="-15736" y="0"/>
            <a:chExt cx="12229962" cy="6856214"/>
          </a:xfrm>
        </p:grpSpPr>
        <p:pic>
          <p:nvPicPr>
            <p:cNvPr id="181" name="Google Shape;181;p2"/>
            <p:cNvPicPr preferRelativeResize="0"/>
            <p:nvPr/>
          </p:nvPicPr>
          <p:blipFill rotWithShape="1">
            <a:blip r:embed="rId4">
              <a:alphaModFix/>
            </a:blip>
            <a:srcRect b="0" l="0" r="0" t="0"/>
            <a:stretch/>
          </p:blipFill>
          <p:spPr>
            <a:xfrm>
              <a:off x="0" y="0"/>
              <a:ext cx="12188825" cy="6856214"/>
            </a:xfrm>
            <a:prstGeom prst="rect">
              <a:avLst/>
            </a:prstGeom>
            <a:noFill/>
            <a:ln>
              <a:noFill/>
            </a:ln>
          </p:spPr>
        </p:pic>
        <p:sp>
          <p:nvSpPr>
            <p:cNvPr id="182" name="Google Shape;182;p2"/>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
            <p:cNvPicPr preferRelativeResize="0"/>
            <p:nvPr/>
          </p:nvPicPr>
          <p:blipFill rotWithShape="1">
            <a:blip r:embed="rId5">
              <a:alphaModFix/>
            </a:blip>
            <a:srcRect b="0" l="0" r="0" t="0"/>
            <a:stretch/>
          </p:blipFill>
          <p:spPr>
            <a:xfrm>
              <a:off x="-15736" y="3153832"/>
              <a:ext cx="777240" cy="606425"/>
            </a:xfrm>
            <a:prstGeom prst="rect">
              <a:avLst/>
            </a:prstGeom>
            <a:noFill/>
            <a:ln>
              <a:noFill/>
            </a:ln>
          </p:spPr>
        </p:pic>
        <p:pic>
          <p:nvPicPr>
            <p:cNvPr id="184" name="Google Shape;184;p2"/>
            <p:cNvPicPr preferRelativeResize="0"/>
            <p:nvPr/>
          </p:nvPicPr>
          <p:blipFill rotWithShape="1">
            <a:blip r:embed="rId5">
              <a:alphaModFix/>
            </a:blip>
            <a:srcRect b="0" l="0" r="0" t="0"/>
            <a:stretch/>
          </p:blipFill>
          <p:spPr>
            <a:xfrm>
              <a:off x="11436986" y="3153832"/>
              <a:ext cx="777240" cy="606425"/>
            </a:xfrm>
            <a:prstGeom prst="rect">
              <a:avLst/>
            </a:prstGeom>
            <a:noFill/>
            <a:ln>
              <a:noFill/>
            </a:ln>
          </p:spPr>
        </p:pic>
      </p:grpSp>
      <p:sp>
        <p:nvSpPr>
          <p:cNvPr id="185" name="Google Shape;185;p2"/>
          <p:cNvSpPr txBox="1"/>
          <p:nvPr>
            <p:ph type="title"/>
          </p:nvPr>
        </p:nvSpPr>
        <p:spPr>
          <a:xfrm>
            <a:off x="6094412" y="982132"/>
            <a:ext cx="4802185" cy="130386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100"/>
              <a:buFont typeface="Garamond"/>
              <a:buNone/>
            </a:pPr>
            <a:r>
              <a:rPr lang="en-US" sz="4100"/>
              <a:t>What is a Learning Disability </a:t>
            </a:r>
            <a:endParaRPr/>
          </a:p>
        </p:txBody>
      </p:sp>
      <p:sp>
        <p:nvSpPr>
          <p:cNvPr id="186" name="Google Shape;186;p2"/>
          <p:cNvSpPr/>
          <p:nvPr/>
        </p:nvSpPr>
        <p:spPr>
          <a:xfrm>
            <a:off x="1092643" y="1092200"/>
            <a:ext cx="4517009" cy="4515104"/>
          </a:xfrm>
          <a:prstGeom prst="rect">
            <a:avLst/>
          </a:prstGeom>
          <a:solidFill>
            <a:schemeClr val="lt1"/>
          </a:solidFill>
          <a:ln cap="flat" cmpd="thickThin" w="5715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pic>
        <p:nvPicPr>
          <p:cNvPr descr="Diagram&#10;&#10;Description automatically generated" id="187" name="Google Shape;187;p2"/>
          <p:cNvPicPr preferRelativeResize="0"/>
          <p:nvPr/>
        </p:nvPicPr>
        <p:blipFill rotWithShape="1">
          <a:blip r:embed="rId6">
            <a:alphaModFix/>
          </a:blip>
          <a:srcRect b="-4" l="35" r="-4" t="0"/>
          <a:stretch/>
        </p:blipFill>
        <p:spPr>
          <a:xfrm>
            <a:off x="1412683" y="1410208"/>
            <a:ext cx="3876801" cy="3858780"/>
          </a:xfrm>
          <a:prstGeom prst="rect">
            <a:avLst/>
          </a:prstGeom>
          <a:noFill/>
          <a:ln>
            <a:noFill/>
          </a:ln>
        </p:spPr>
      </p:pic>
      <p:cxnSp>
        <p:nvCxnSpPr>
          <p:cNvPr id="188" name="Google Shape;188;p2"/>
          <p:cNvCxnSpPr/>
          <p:nvPr/>
        </p:nvCxnSpPr>
        <p:spPr>
          <a:xfrm>
            <a:off x="6094412" y="2400639"/>
            <a:ext cx="4802185" cy="0"/>
          </a:xfrm>
          <a:prstGeom prst="straightConnector1">
            <a:avLst/>
          </a:prstGeom>
          <a:noFill/>
          <a:ln cap="flat" cmpd="sng" w="15875">
            <a:solidFill>
              <a:schemeClr val="accent1"/>
            </a:solidFill>
            <a:prstDash val="solid"/>
            <a:round/>
            <a:headEnd len="sm" w="sm" type="none"/>
            <a:tailEnd len="sm" w="sm" type="none"/>
          </a:ln>
        </p:spPr>
      </p:cxnSp>
      <p:sp>
        <p:nvSpPr>
          <p:cNvPr id="189" name="Google Shape;189;p2"/>
          <p:cNvSpPr txBox="1"/>
          <p:nvPr>
            <p:ph idx="1" type="body"/>
          </p:nvPr>
        </p:nvSpPr>
        <p:spPr>
          <a:xfrm>
            <a:off x="6094412" y="2556932"/>
            <a:ext cx="4802184" cy="3318936"/>
          </a:xfrm>
          <a:prstGeom prst="rect">
            <a:avLst/>
          </a:prstGeom>
          <a:noFill/>
          <a:ln>
            <a:noFill/>
          </a:ln>
        </p:spPr>
        <p:txBody>
          <a:bodyPr anchorCtr="0" anchor="t" bIns="45700" lIns="91425" spcFirstLastPara="1" rIns="91425" wrap="square" tIns="45700">
            <a:normAutofit fontScale="70000" lnSpcReduction="20000"/>
          </a:bodyPr>
          <a:lstStyle/>
          <a:p>
            <a:pPr indent="-285750" lvl="0" marL="285750" rtl="0" algn="l">
              <a:spcBef>
                <a:spcPts val="0"/>
              </a:spcBef>
              <a:spcAft>
                <a:spcPts val="0"/>
              </a:spcAft>
              <a:buSzPct val="115000"/>
              <a:buChar char="•"/>
            </a:pPr>
            <a:r>
              <a:rPr b="0" i="0" lang="en-US" u="none" strike="noStrike">
                <a:solidFill>
                  <a:srgbClr val="444444"/>
                </a:solidFill>
                <a:latin typeface="Source Sans Pro"/>
                <a:ea typeface="Source Sans Pro"/>
                <a:cs typeface="Source Sans Pro"/>
                <a:sym typeface="Source Sans Pro"/>
              </a:rPr>
              <a:t>Learning disabilities are disorders that affect the ability to understand or use spoken or written language, do mathematical calculations, coordinate movements, or direct attention. Although learning disabilities occur in very young children, the disorders are usually not recognized until the child reaches school age. </a:t>
            </a:r>
            <a:endParaRPr/>
          </a:p>
          <a:p>
            <a:pPr indent="-285750" lvl="0" marL="285750" rtl="0" algn="l">
              <a:spcBef>
                <a:spcPts val="936"/>
              </a:spcBef>
              <a:spcAft>
                <a:spcPts val="0"/>
              </a:spcAft>
              <a:buSzPct val="115000"/>
              <a:buChar char="•"/>
            </a:pPr>
            <a:r>
              <a:rPr b="0" i="0" lang="en-US" u="none" strike="noStrike">
                <a:solidFill>
                  <a:srgbClr val="444444"/>
                </a:solidFill>
                <a:latin typeface="Source Sans Pro"/>
                <a:ea typeface="Source Sans Pro"/>
                <a:cs typeface="Source Sans Pro"/>
                <a:sym typeface="Source Sans Pro"/>
              </a:rPr>
              <a:t>8 to 10 percent of American children under 18 years of age have some type of learning disability. </a:t>
            </a:r>
            <a:endParaRPr/>
          </a:p>
          <a:p>
            <a:pPr indent="-285750" lvl="0" marL="285750" rtl="0" algn="l">
              <a:spcBef>
                <a:spcPts val="936"/>
              </a:spcBef>
              <a:spcAft>
                <a:spcPts val="0"/>
              </a:spcAft>
              <a:buSzPct val="115000"/>
              <a:buChar char="•"/>
            </a:pPr>
            <a:r>
              <a:rPr lang="en-US"/>
              <a:t>Learning Disabilities are group into 13 different categories </a:t>
            </a:r>
            <a:endParaRPr/>
          </a:p>
        </p:txBody>
      </p:sp>
      <p:pic>
        <p:nvPicPr>
          <p:cNvPr id="190" name="Google Shape;190;p2"/>
          <p:cNvPicPr preferRelativeResize="0"/>
          <p:nvPr/>
        </p:nvPicPr>
        <p:blipFill rotWithShape="1">
          <a:blip r:embed="rId7">
            <a:alphaModFix/>
          </a:blip>
          <a:srcRect b="0" l="0" r="0" t="0"/>
          <a:stretch/>
        </p:blipFill>
        <p:spPr>
          <a:xfrm>
            <a:off x="9299944" y="5520266"/>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lang="en-US"/>
              <a:t>Facts about Learning Disabilities in Schools </a:t>
            </a:r>
            <a:endParaRPr/>
          </a:p>
        </p:txBody>
      </p:sp>
      <p:sp>
        <p:nvSpPr>
          <p:cNvPr id="196" name="Google Shape;196;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In 2018-2019, 7.1 Million students ranging from ages 3-21 received special education services under the IDEA act. That’s roughly 14 percent of public school students receiving  services and 33 percent of those students had a specific learning disability. </a:t>
            </a:r>
            <a:endParaRPr/>
          </a:p>
          <a:p>
            <a:pPr indent="-285750" lvl="0" marL="285750" rtl="0" algn="l">
              <a:spcBef>
                <a:spcPts val="1080"/>
              </a:spcBef>
              <a:spcAft>
                <a:spcPts val="0"/>
              </a:spcAft>
              <a:buSzPts val="2760"/>
              <a:buChar char="•"/>
            </a:pPr>
            <a:r>
              <a:rPr lang="en-US"/>
              <a:t>Over the last ten years students receiving services has increased from 6.4 million to 7.1 million. </a:t>
            </a:r>
            <a:endParaRPr/>
          </a:p>
        </p:txBody>
      </p:sp>
      <p:pic>
        <p:nvPicPr>
          <p:cNvPr id="197" name="Google Shape;197;p3"/>
          <p:cNvPicPr preferRelativeResize="0"/>
          <p:nvPr/>
        </p:nvPicPr>
        <p:blipFill rotWithShape="1">
          <a:blip r:embed="rId3">
            <a:alphaModFix/>
          </a:blip>
          <a:srcRect b="0" l="0" r="0" t="0"/>
          <a:stretch/>
        </p:blipFill>
        <p:spPr>
          <a:xfrm>
            <a:off x="10591797" y="54102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Free Education Resources </a:t>
            </a:r>
            <a:endParaRPr/>
          </a:p>
        </p:txBody>
      </p:sp>
      <p:sp>
        <p:nvSpPr>
          <p:cNvPr id="204" name="Google Shape;204;p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760"/>
              <a:buNone/>
            </a:pPr>
            <a:r>
              <a:rPr lang="en-US" u="sng">
                <a:solidFill>
                  <a:schemeClr val="hlink"/>
                </a:solidFill>
                <a:hlinkClick r:id="rId4"/>
              </a:rPr>
              <a:t>https://do2learn.com/</a:t>
            </a:r>
            <a:r>
              <a:rPr lang="en-US"/>
              <a:t>  </a:t>
            </a:r>
            <a:endParaRPr/>
          </a:p>
          <a:p>
            <a:pPr indent="0" lvl="0" marL="0" rtl="0" algn="l">
              <a:spcBef>
                <a:spcPts val="1080"/>
              </a:spcBef>
              <a:spcAft>
                <a:spcPts val="0"/>
              </a:spcAft>
              <a:buSzPts val="2760"/>
              <a:buNone/>
            </a:pPr>
            <a:r>
              <a:rPr lang="en-US"/>
              <a:t>This website is a great tool for any teacher, or parent. It has a variety of resources that can be accessed. It even has PECS cards  which is a way nonverbal kids </a:t>
            </a:r>
            <a:r>
              <a:rPr lang="en-US">
                <a:extLst>
                  <a:ext uri="http://customooxmlschemas.google.com/">
                    <go:slidesCustomData xmlns:go="http://customooxmlschemas.google.com/" textRoundtripDataId="0"/>
                  </a:ext>
                </a:extLst>
              </a:rPr>
              <a:t>communicate.</a:t>
            </a:r>
            <a:r>
              <a:rPr lang="en-US"/>
              <a:t> </a:t>
            </a:r>
            <a:endParaRPr/>
          </a:p>
          <a:p>
            <a:pPr indent="0" lvl="0" marL="0" rtl="0" algn="l">
              <a:spcBef>
                <a:spcPts val="1080"/>
              </a:spcBef>
              <a:spcAft>
                <a:spcPts val="0"/>
              </a:spcAft>
              <a:buSzPts val="2760"/>
              <a:buNone/>
            </a:pPr>
            <a:r>
              <a:t/>
            </a:r>
            <a:endParaRPr/>
          </a:p>
          <a:p>
            <a:pPr indent="0" lvl="0" marL="0" rtl="0" algn="l">
              <a:spcBef>
                <a:spcPts val="1080"/>
              </a:spcBef>
              <a:spcAft>
                <a:spcPts val="0"/>
              </a:spcAft>
              <a:buSzPts val="2760"/>
              <a:buNone/>
            </a:pPr>
            <a:r>
              <a:t/>
            </a:r>
            <a:endParaRPr/>
          </a:p>
        </p:txBody>
      </p:sp>
      <p:pic>
        <p:nvPicPr>
          <p:cNvPr id="205" name="Google Shape;205;p6"/>
          <p:cNvPicPr preferRelativeResize="0"/>
          <p:nvPr/>
        </p:nvPicPr>
        <p:blipFill rotWithShape="1">
          <a:blip r:embed="rId5">
            <a:alphaModFix/>
          </a:blip>
          <a:srcRect b="0" l="0" r="0" t="0"/>
          <a:stretch/>
        </p:blipFill>
        <p:spPr>
          <a:xfrm>
            <a:off x="1295401" y="905786"/>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Story Line Online </a:t>
            </a:r>
            <a:endParaRPr/>
          </a:p>
        </p:txBody>
      </p:sp>
      <p:sp>
        <p:nvSpPr>
          <p:cNvPr id="211" name="Google Shape;211;p7"/>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u="sng">
                <a:solidFill>
                  <a:schemeClr val="hlink"/>
                </a:solidFill>
                <a:hlinkClick r:id="rId4"/>
              </a:rPr>
              <a:t>https://www.storylineonline.net/books/fast-words-fly/</a:t>
            </a:r>
            <a:r>
              <a:rPr lang="en-US"/>
              <a:t> </a:t>
            </a:r>
            <a:endParaRPr/>
          </a:p>
          <a:p>
            <a:pPr indent="-285750" lvl="0" marL="285750" rtl="0" algn="l">
              <a:spcBef>
                <a:spcPts val="1080"/>
              </a:spcBef>
              <a:spcAft>
                <a:spcPts val="0"/>
              </a:spcAft>
              <a:buSzPts val="2760"/>
              <a:buChar char="•"/>
            </a:pPr>
            <a:r>
              <a:rPr lang="en-US"/>
              <a:t> This website, has a variety of children’s books that are read aloud via youtube and other platforms. </a:t>
            </a:r>
            <a:endParaRPr/>
          </a:p>
          <a:p>
            <a:pPr indent="-285750" lvl="0" marL="285750" rtl="0" algn="l">
              <a:spcBef>
                <a:spcPts val="1080"/>
              </a:spcBef>
              <a:spcAft>
                <a:spcPts val="0"/>
              </a:spcAft>
              <a:buSzPts val="2760"/>
              <a:buChar char="•"/>
            </a:pPr>
            <a:r>
              <a:rPr lang="en-US"/>
              <a:t>So if a student can not read, they can listen to the book</a:t>
            </a:r>
            <a:r>
              <a:rPr lang="en-US">
                <a:extLst>
                  <a:ext uri="http://customooxmlschemas.google.com/">
                    <go:slidesCustomData xmlns:go="http://customooxmlschemas.google.com/" textRoundtripDataId="1"/>
                  </a:ext>
                </a:extLst>
              </a:rPr>
              <a:t> instead</a:t>
            </a:r>
            <a:r>
              <a:rPr lang="en-US"/>
              <a:t> </a:t>
            </a:r>
            <a:endParaRPr/>
          </a:p>
          <a:p>
            <a:pPr indent="-110490" lvl="0" marL="285750" rtl="0" algn="l">
              <a:spcBef>
                <a:spcPts val="1080"/>
              </a:spcBef>
              <a:spcAft>
                <a:spcPts val="0"/>
              </a:spcAft>
              <a:buSzPts val="2760"/>
              <a:buNone/>
            </a:pPr>
            <a:r>
              <a:t/>
            </a:r>
            <a:endParaRPr/>
          </a:p>
          <a:p>
            <a:pPr indent="-110490" lvl="0" marL="285750" rtl="0" algn="l">
              <a:spcBef>
                <a:spcPts val="1080"/>
              </a:spcBef>
              <a:spcAft>
                <a:spcPts val="0"/>
              </a:spcAft>
              <a:buSzPts val="2760"/>
              <a:buNone/>
            </a:pPr>
            <a:r>
              <a:t/>
            </a:r>
            <a:endParaRPr/>
          </a:p>
        </p:txBody>
      </p:sp>
      <p:pic>
        <p:nvPicPr>
          <p:cNvPr id="212" name="Google Shape;212;p7"/>
          <p:cNvPicPr preferRelativeResize="0"/>
          <p:nvPr/>
        </p:nvPicPr>
        <p:blipFill rotWithShape="1">
          <a:blip r:embed="rId5">
            <a:alphaModFix/>
          </a:blip>
          <a:srcRect b="0" l="0" r="0" t="0"/>
          <a:stretch/>
        </p:blipFill>
        <p:spPr>
          <a:xfrm>
            <a:off x="1203297" y="81037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Apps </a:t>
            </a:r>
            <a:endParaRPr/>
          </a:p>
        </p:txBody>
      </p:sp>
      <p:sp>
        <p:nvSpPr>
          <p:cNvPr id="218" name="Google Shape;218;p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u="sng">
                <a:solidFill>
                  <a:schemeClr val="hlink"/>
                </a:solidFill>
                <a:hlinkClick r:id="rId4"/>
              </a:rPr>
              <a:t>https://www.readingrockets.org/blogs/aiming-access/16-apps-websites-including-students-disabilities-stem-education</a:t>
            </a:r>
            <a:r>
              <a:rPr lang="en-US"/>
              <a:t> </a:t>
            </a:r>
            <a:endParaRPr/>
          </a:p>
          <a:p>
            <a:pPr indent="-285750" lvl="0" marL="285750" rtl="0" algn="l">
              <a:spcBef>
                <a:spcPts val="1080"/>
              </a:spcBef>
              <a:spcAft>
                <a:spcPts val="0"/>
              </a:spcAft>
              <a:buSzPts val="2760"/>
              <a:buChar char="•"/>
            </a:pPr>
            <a:r>
              <a:rPr lang="en-US"/>
              <a:t>This website has a ton of apps that allow students to read, listen to podcast, has a visual dictionary and so much more </a:t>
            </a:r>
            <a:endParaRPr/>
          </a:p>
        </p:txBody>
      </p:sp>
      <p:pic>
        <p:nvPicPr>
          <p:cNvPr id="219" name="Google Shape;219;p8"/>
          <p:cNvPicPr preferRelativeResize="0"/>
          <p:nvPr/>
        </p:nvPicPr>
        <p:blipFill rotWithShape="1">
          <a:blip r:embed="rId5">
            <a:alphaModFix/>
          </a:blip>
          <a:srcRect b="0" l="0" r="0" t="0"/>
          <a:stretch/>
        </p:blipFill>
        <p:spPr>
          <a:xfrm>
            <a:off x="1084028" y="711199"/>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2021-02-15T23:27:36Z</dcterms:created>
  <dc:creator>O'Keefe, Matthew</dc:creator>
</cp:coreProperties>
</file>